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1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211462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2ED6D-DA2A-4F47-BB59-D6E86F8AC719}" type="datetimeFigureOut">
              <a:rPr lang="fa-IR" smtClean="0"/>
              <a:t>13/09/1439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5743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3448259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86033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3292655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1521772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3653226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1669286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246158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3141393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17106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62ED6D-DA2A-4F47-BB59-D6E86F8AC719}" type="datetimeFigureOut">
              <a:rPr lang="fa-IR" smtClean="0"/>
              <a:t>13/09/1439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1842205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62ED6D-DA2A-4F47-BB59-D6E86F8AC719}" type="datetimeFigureOut">
              <a:rPr lang="fa-IR" smtClean="0"/>
              <a:t>13/09/1439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1672128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3"/>
          <p:cNvSpPr>
            <a:spLocks noGrp="1"/>
          </p:cNvSpPr>
          <p:nvPr>
            <p:ph type="ftr" sz="quarter" idx="11"/>
          </p:nvPr>
        </p:nvSpPr>
        <p:spPr/>
        <p:txBody>
          <a:bodyPr/>
          <a:lstStyle/>
          <a:p>
            <a:endParaRPr lang="fa-IR"/>
          </a:p>
        </p:txBody>
      </p:sp>
      <p:sp>
        <p:nvSpPr>
          <p:cNvPr id="6" name="Slide Number Placeholder 4"/>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795391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2"/>
          <p:cNvSpPr>
            <a:spLocks noGrp="1"/>
          </p:cNvSpPr>
          <p:nvPr>
            <p:ph type="ftr" sz="quarter" idx="11"/>
          </p:nvPr>
        </p:nvSpPr>
        <p:spPr/>
        <p:txBody>
          <a:bodyPr/>
          <a:lstStyle/>
          <a:p>
            <a:endParaRPr lang="fa-IR"/>
          </a:p>
        </p:txBody>
      </p:sp>
      <p:sp>
        <p:nvSpPr>
          <p:cNvPr id="6" name="Slide Number Placeholder 3"/>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405820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D762ED6D-DA2A-4F47-BB59-D6E86F8AC719}" type="datetimeFigureOut">
              <a:rPr lang="fa-IR" smtClean="0"/>
              <a:t>13/09/1439</a:t>
            </a:fld>
            <a:endParaRPr lang="fa-IR"/>
          </a:p>
        </p:txBody>
      </p:sp>
      <p:sp>
        <p:nvSpPr>
          <p:cNvPr id="5" name="Footer Placeholder 5"/>
          <p:cNvSpPr>
            <a:spLocks noGrp="1"/>
          </p:cNvSpPr>
          <p:nvPr>
            <p:ph type="ftr" sz="quarter" idx="11"/>
          </p:nvPr>
        </p:nvSpPr>
        <p:spPr/>
        <p:txBody>
          <a:bodyPr/>
          <a:lstStyle/>
          <a:p>
            <a:endParaRPr lang="fa-IR"/>
          </a:p>
        </p:txBody>
      </p:sp>
      <p:sp>
        <p:nvSpPr>
          <p:cNvPr id="6" name="Slide Number Placeholder 6"/>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1877800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2ED6D-DA2A-4F47-BB59-D6E86F8AC719}" type="datetimeFigureOut">
              <a:rPr lang="fa-IR" smtClean="0"/>
              <a:t>13/09/1439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4A333EC-5DF4-42A9-9FCB-C0E911C03421}" type="slidenum">
              <a:rPr lang="fa-IR" smtClean="0"/>
              <a:t>‹#›</a:t>
            </a:fld>
            <a:endParaRPr lang="fa-IR"/>
          </a:p>
        </p:txBody>
      </p:sp>
    </p:spTree>
    <p:extLst>
      <p:ext uri="{BB962C8B-B14F-4D97-AF65-F5344CB8AC3E}">
        <p14:creationId xmlns:p14="http://schemas.microsoft.com/office/powerpoint/2010/main" val="80724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762ED6D-DA2A-4F47-BB59-D6E86F8AC719}" type="datetimeFigureOut">
              <a:rPr lang="fa-IR" smtClean="0"/>
              <a:t>13/09/1439</a:t>
            </a:fld>
            <a:endParaRPr lang="fa-I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a-I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4A333EC-5DF4-42A9-9FCB-C0E911C03421}" type="slidenum">
              <a:rPr lang="fa-IR" smtClean="0"/>
              <a:t>‹#›</a:t>
            </a:fld>
            <a:endParaRPr lang="fa-IR"/>
          </a:p>
        </p:txBody>
      </p:sp>
    </p:spTree>
    <p:extLst>
      <p:ext uri="{BB962C8B-B14F-4D97-AF65-F5344CB8AC3E}">
        <p14:creationId xmlns:p14="http://schemas.microsoft.com/office/powerpoint/2010/main" val="255645781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8795" y="975360"/>
            <a:ext cx="8825658" cy="3329581"/>
          </a:xfrm>
        </p:spPr>
        <p:txBody>
          <a:bodyPr/>
          <a:lstStyle/>
          <a:p>
            <a:pPr algn="ctr"/>
            <a:r>
              <a:rPr lang="fa-IR" sz="8000" dirty="0" smtClean="0">
                <a:cs typeface="B Nazanin" panose="00000400000000000000" pitchFamily="2" charset="-78"/>
              </a:rPr>
              <a:t>بسم الله الرحمن الرحیم</a:t>
            </a:r>
            <a:endParaRPr lang="fa-IR" sz="8000" dirty="0">
              <a:cs typeface="B Nazanin" panose="00000400000000000000" pitchFamily="2" charset="-78"/>
            </a:endParaRPr>
          </a:p>
        </p:txBody>
      </p:sp>
    </p:spTree>
    <p:extLst>
      <p:ext uri="{BB962C8B-B14F-4D97-AF65-F5344CB8AC3E}">
        <p14:creationId xmlns:p14="http://schemas.microsoft.com/office/powerpoint/2010/main" val="163727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9715" y="929640"/>
            <a:ext cx="8825658" cy="3329581"/>
          </a:xfrm>
        </p:spPr>
        <p:txBody>
          <a:bodyPr/>
          <a:lstStyle/>
          <a:p>
            <a:pPr algn="ctr"/>
            <a:r>
              <a:rPr lang="fa-IR" sz="6000" dirty="0" smtClean="0">
                <a:cs typeface="B Nazanin" panose="00000400000000000000" pitchFamily="2" charset="-78"/>
              </a:rPr>
              <a:t>اولویت </a:t>
            </a:r>
            <a:r>
              <a:rPr lang="fa-IR" sz="6000" dirty="0">
                <a:cs typeface="B Nazanin" panose="00000400000000000000" pitchFamily="2" charset="-78"/>
              </a:rPr>
              <a:t>بندی مسائل</a:t>
            </a:r>
          </a:p>
        </p:txBody>
      </p:sp>
    </p:spTree>
    <p:extLst>
      <p:ext uri="{BB962C8B-B14F-4D97-AF65-F5344CB8AC3E}">
        <p14:creationId xmlns:p14="http://schemas.microsoft.com/office/powerpoint/2010/main" val="103995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1"/>
            <a:ext cx="8825658" cy="1730298"/>
          </a:xfrm>
        </p:spPr>
        <p:txBody>
          <a:bodyPr>
            <a:normAutofit/>
          </a:bodyPr>
          <a:lstStyle/>
          <a:p>
            <a:pPr algn="r"/>
            <a:r>
              <a:rPr lang="fa-IR" sz="3200" dirty="0">
                <a:cs typeface="B Nazanin" panose="00000400000000000000" pitchFamily="2" charset="-78"/>
              </a:rPr>
              <a:t>اهداف آموزشی:</a:t>
            </a:r>
            <a:r>
              <a:rPr lang="fa-IR" sz="3200" dirty="0" smtClean="0"/>
              <a:t/>
            </a:r>
            <a:br>
              <a:rPr lang="fa-IR" sz="3200" dirty="0" smtClean="0"/>
            </a:br>
            <a:endParaRPr lang="fa-IR" sz="3200" dirty="0"/>
          </a:p>
        </p:txBody>
      </p:sp>
      <p:sp>
        <p:nvSpPr>
          <p:cNvPr id="3" name="Subtitle 2"/>
          <p:cNvSpPr>
            <a:spLocks noGrp="1"/>
          </p:cNvSpPr>
          <p:nvPr>
            <p:ph type="subTitle" idx="1"/>
          </p:nvPr>
        </p:nvSpPr>
        <p:spPr>
          <a:xfrm>
            <a:off x="1154955" y="3178099"/>
            <a:ext cx="8825658" cy="2460701"/>
          </a:xfrm>
        </p:spPr>
        <p:txBody>
          <a:bodyPr>
            <a:noAutofit/>
          </a:bodyPr>
          <a:lstStyle/>
          <a:p>
            <a:pPr algn="r"/>
            <a:endParaRPr lang="fa-IR" sz="1800" dirty="0" smtClean="0"/>
          </a:p>
          <a:p>
            <a:pPr algn="r"/>
            <a:r>
              <a:rPr lang="fa-IR" sz="2400" dirty="0">
                <a:solidFill>
                  <a:schemeClr val="tx2"/>
                </a:solidFill>
                <a:cs typeface="B Nazanin" panose="00000400000000000000" pitchFamily="2" charset="-78"/>
              </a:rPr>
              <a:t>پس ازمطالعه این بخش باید بتوانند</a:t>
            </a:r>
            <a:r>
              <a:rPr lang="fa-IR" sz="2400" dirty="0" smtClean="0">
                <a:solidFill>
                  <a:schemeClr val="tx2"/>
                </a:solidFill>
                <a:cs typeface="B Nazanin" panose="00000400000000000000" pitchFamily="2" charset="-78"/>
              </a:rPr>
              <a:t>:</a:t>
            </a:r>
            <a:r>
              <a:rPr lang="fa-IR" sz="2400" dirty="0">
                <a:solidFill>
                  <a:schemeClr val="tx2"/>
                </a:solidFill>
                <a:cs typeface="B Nazanin" panose="00000400000000000000" pitchFamily="2" charset="-78"/>
              </a:rPr>
              <a:t/>
            </a:r>
            <a:br>
              <a:rPr lang="fa-IR" sz="2400" dirty="0">
                <a:solidFill>
                  <a:schemeClr val="tx2"/>
                </a:solidFill>
                <a:cs typeface="B Nazanin" panose="00000400000000000000" pitchFamily="2" charset="-78"/>
              </a:rPr>
            </a:br>
            <a:r>
              <a:rPr lang="fa-IR" sz="2400" dirty="0">
                <a:solidFill>
                  <a:schemeClr val="tx2"/>
                </a:solidFill>
                <a:cs typeface="B Nazanin" panose="00000400000000000000" pitchFamily="2" charset="-78"/>
              </a:rPr>
              <a:t>1) روشهای تعیین اولویت مسایل را بدانند</a:t>
            </a:r>
            <a:br>
              <a:rPr lang="fa-IR" sz="2400" dirty="0">
                <a:solidFill>
                  <a:schemeClr val="tx2"/>
                </a:solidFill>
                <a:cs typeface="B Nazanin" panose="00000400000000000000" pitchFamily="2" charset="-78"/>
              </a:rPr>
            </a:br>
            <a:r>
              <a:rPr lang="fa-IR" sz="2400" dirty="0">
                <a:solidFill>
                  <a:schemeClr val="tx2"/>
                </a:solidFill>
                <a:cs typeface="B Nazanin" panose="00000400000000000000" pitchFamily="2" charset="-78"/>
              </a:rPr>
              <a:t>2) عوامل مهم در انتخاب مساله اولویت دار را شناسایی کنید</a:t>
            </a:r>
            <a:br>
              <a:rPr lang="fa-IR" sz="2400" dirty="0">
                <a:solidFill>
                  <a:schemeClr val="tx2"/>
                </a:solidFill>
                <a:cs typeface="B Nazanin" panose="00000400000000000000" pitchFamily="2" charset="-78"/>
              </a:rPr>
            </a:br>
            <a:r>
              <a:rPr lang="fa-IR" sz="2400" dirty="0">
                <a:solidFill>
                  <a:schemeClr val="tx2"/>
                </a:solidFill>
                <a:cs typeface="B Nazanin" panose="00000400000000000000" pitchFamily="2" charset="-78"/>
              </a:rPr>
              <a:t>3) بتوانید مهمترین مسایل سیستم بهداشت و درمان محل کار خود را شناسایی کنید</a:t>
            </a:r>
          </a:p>
        </p:txBody>
      </p:sp>
    </p:spTree>
    <p:extLst>
      <p:ext uri="{BB962C8B-B14F-4D97-AF65-F5344CB8AC3E}">
        <p14:creationId xmlns:p14="http://schemas.microsoft.com/office/powerpoint/2010/main" val="6534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694" y="1203373"/>
            <a:ext cx="10515600" cy="1325563"/>
          </a:xfrm>
        </p:spPr>
        <p:txBody>
          <a:bodyPr>
            <a:normAutofit/>
          </a:bodyPr>
          <a:lstStyle/>
          <a:p>
            <a:pPr algn="r"/>
            <a:r>
              <a:rPr lang="fa-IR" sz="3200" dirty="0">
                <a:cs typeface="B Nazanin" panose="00000400000000000000" pitchFamily="2" charset="-78"/>
              </a:rPr>
              <a:t>برای تعیین اولویت مسایل میتوان به دو روش غیر ساختاری و ساختاری عمل کرد.</a:t>
            </a:r>
          </a:p>
        </p:txBody>
      </p:sp>
      <p:sp>
        <p:nvSpPr>
          <p:cNvPr id="3" name="Content Placeholder 2"/>
          <p:cNvSpPr>
            <a:spLocks noGrp="1"/>
          </p:cNvSpPr>
          <p:nvPr>
            <p:ph idx="1"/>
          </p:nvPr>
        </p:nvSpPr>
        <p:spPr>
          <a:xfrm>
            <a:off x="1769234" y="2667000"/>
            <a:ext cx="8946541" cy="3641034"/>
          </a:xfrm>
        </p:spPr>
        <p:txBody>
          <a:bodyPr>
            <a:normAutofit/>
          </a:bodyPr>
          <a:lstStyle/>
          <a:p>
            <a:pPr algn="just"/>
            <a:r>
              <a:rPr lang="fa-IR" sz="2400" cap="all" dirty="0">
                <a:solidFill>
                  <a:schemeClr val="tx2"/>
                </a:solidFill>
                <a:cs typeface="B Nazanin" panose="00000400000000000000" pitchFamily="2" charset="-78"/>
              </a:rPr>
              <a:t>روش غیر ساختاری: در این روش میتوان از نظرات کلی کارکنان با توجه صاحب نظران، کارشناسان، مشاوران، مدیران یا پرستاران و حتی نمایندگان مردم برای تعیین در جه اولویت هر مساله استفاده کرد و از مجموع نظرات نتیجه گیری نمود تکنیک دلفی روش نسبتا شناخته شده ای برای این کار است که در آن هریک از اعضا راه حلهای پیشنهاد شده را بر حسب اولویت مورد نظر خود رتبه بندی نمود.</a:t>
            </a:r>
          </a:p>
          <a:p>
            <a:pPr algn="just"/>
            <a:r>
              <a:rPr lang="fa-IR" sz="2400" cap="all" dirty="0">
                <a:solidFill>
                  <a:schemeClr val="tx2"/>
                </a:solidFill>
                <a:cs typeface="B Nazanin" panose="00000400000000000000" pitchFamily="2" charset="-78"/>
              </a:rPr>
              <a:t>روش ساختاری: در این روش از معیار های برای تعیین اولویت کمک گرفته شده و پس از امتیاز دهی به هر معیار اولویت هر مساله در مقایسه با سایر مسایل سنجیده میشود</a:t>
            </a:r>
            <a:r>
              <a:rPr lang="fa-IR" sz="2400" dirty="0" smtClean="0">
                <a:cs typeface="B Nazanin" panose="00000400000000000000" pitchFamily="2" charset="-78"/>
              </a:rPr>
              <a:t>.</a:t>
            </a:r>
            <a:endParaRPr lang="fa-IR" sz="2400" dirty="0">
              <a:cs typeface="B Nazanin" panose="00000400000000000000" pitchFamily="2" charset="-78"/>
            </a:endParaRPr>
          </a:p>
        </p:txBody>
      </p:sp>
    </p:spTree>
    <p:extLst>
      <p:ext uri="{BB962C8B-B14F-4D97-AF65-F5344CB8AC3E}">
        <p14:creationId xmlns:p14="http://schemas.microsoft.com/office/powerpoint/2010/main" val="228426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a:cs typeface="B Nazanin" panose="00000400000000000000" pitchFamily="2" charset="-78"/>
              </a:rPr>
              <a:t>مهمترین معیار ها عبارتند از</a:t>
            </a:r>
            <a:r>
              <a:rPr lang="fa-IR" dirty="0" smtClean="0">
                <a:cs typeface="B Nazanin" panose="00000400000000000000" pitchFamily="2" charset="-78"/>
              </a:rPr>
              <a:t>:	</a:t>
            </a:r>
            <a:endParaRPr lang="fa-IR" dirty="0">
              <a:cs typeface="B Nazanin" panose="00000400000000000000" pitchFamily="2" charset="-78"/>
            </a:endParaRPr>
          </a:p>
        </p:txBody>
      </p:sp>
      <p:sp>
        <p:nvSpPr>
          <p:cNvPr id="3" name="Content Placeholder 2"/>
          <p:cNvSpPr>
            <a:spLocks noGrp="1"/>
          </p:cNvSpPr>
          <p:nvPr>
            <p:ph idx="1"/>
          </p:nvPr>
        </p:nvSpPr>
        <p:spPr>
          <a:xfrm>
            <a:off x="1639760" y="1249680"/>
            <a:ext cx="8946541" cy="5227320"/>
          </a:xfrm>
        </p:spPr>
        <p:txBody>
          <a:bodyPr>
            <a:normAutofit fontScale="85000" lnSpcReduction="10000"/>
          </a:bodyPr>
          <a:lstStyle/>
          <a:p>
            <a:pPr algn="just"/>
            <a:r>
              <a:rPr lang="fa-IR" sz="2600" cap="all" dirty="0">
                <a:solidFill>
                  <a:schemeClr val="tx2"/>
                </a:solidFill>
                <a:cs typeface="B Nazanin" panose="00000400000000000000" pitchFamily="2" charset="-78"/>
              </a:rPr>
              <a:t>ارتباط مستقیم: مساله شناسایی شده چقدر با سازمان یا سیستم محل کار ارتباط مستقیم دارد.</a:t>
            </a:r>
          </a:p>
          <a:p>
            <a:pPr algn="just"/>
            <a:r>
              <a:rPr lang="fa-IR" sz="2600" cap="all" dirty="0">
                <a:solidFill>
                  <a:schemeClr val="tx2"/>
                </a:solidFill>
                <a:cs typeface="B Nazanin" panose="00000400000000000000" pitchFamily="2" charset="-78"/>
              </a:rPr>
              <a:t>مناسبت: بدین مفهوم که وسعت مساله چقدر است، شدت آن چقدر است و چه کسانی تحت تاثیر قرار میگیرد.</a:t>
            </a:r>
          </a:p>
          <a:p>
            <a:pPr algn="just"/>
            <a:r>
              <a:rPr lang="fa-IR" sz="2600" cap="all" dirty="0">
                <a:solidFill>
                  <a:schemeClr val="tx2"/>
                </a:solidFill>
                <a:cs typeface="B Nazanin" panose="00000400000000000000" pitchFamily="2" charset="-78"/>
              </a:rPr>
              <a:t>اهمیت زمانی: برخی از مسایل از نظر زمانی حاد، اظطراری یا فوری هستند، برخی اهمیت کوتاه مدت داشته و برخی دیگر ارزش و اهمیت بلند مدت دارد.</a:t>
            </a:r>
          </a:p>
          <a:p>
            <a:pPr algn="just"/>
            <a:r>
              <a:rPr lang="fa-IR" sz="2600" cap="all" dirty="0">
                <a:solidFill>
                  <a:schemeClr val="tx2"/>
                </a:solidFill>
                <a:cs typeface="B Nazanin" panose="00000400000000000000" pitchFamily="2" charset="-78"/>
              </a:rPr>
              <a:t>قابلیت اجرا: حل مشکل چقدر قابلیت اجرایی دارد؟ آیا امکانات لازم از نظر نیروی انسانی، تجهیزات و تکنولوژی و  تحصیلات و پول کافی برای حل مساله وجود دارد؟ پس باید از توانایی های خود و سیستم خود در حل مشکل اطلاعات کافی در اختیار داشته باشد.</a:t>
            </a:r>
          </a:p>
          <a:p>
            <a:pPr algn="just"/>
            <a:r>
              <a:rPr lang="fa-IR" sz="2600" cap="all" dirty="0">
                <a:solidFill>
                  <a:schemeClr val="tx2"/>
                </a:solidFill>
                <a:cs typeface="B Nazanin" panose="00000400000000000000" pitchFamily="2" charset="-78"/>
              </a:rPr>
              <a:t>مقبولیت: شناخت مساله و پیشنهاد برای حل آن چقدر مقبولیت فرهنگی، اجتماعی، سیاسی و اخلاقی دارد؟</a:t>
            </a:r>
          </a:p>
          <a:p>
            <a:pPr algn="just"/>
            <a:r>
              <a:rPr lang="fa-IR" sz="2600" cap="all" dirty="0">
                <a:solidFill>
                  <a:schemeClr val="tx2"/>
                </a:solidFill>
                <a:cs typeface="B Nazanin" panose="00000400000000000000" pitchFamily="2" charset="-78"/>
              </a:rPr>
              <a:t>هزینه-فایده و هزینه اثر بخشی تشخیص و حل مشکل: سوال اساسی در اینجا ان است که آیا منبع، زمان، پول و نیری انسانی که برای تشخیص و حل مساله به کار میبریم ارزش نتایج بدست آمده در مقایسه با صرف همین منابع و امکانات در امور دیگر را دارد یا خیر؟ به عبارت دیگر فایده این کار بر اساس معیار های پولی چیست؟ یا ارزان ترین راه قبولاندن برنامه های تنظیم خانواده کدام است؟</a:t>
            </a:r>
          </a:p>
          <a:p>
            <a:endParaRPr lang="fa-IR" dirty="0" smtClean="0"/>
          </a:p>
        </p:txBody>
      </p:sp>
    </p:spTree>
    <p:extLst>
      <p:ext uri="{BB962C8B-B14F-4D97-AF65-F5344CB8AC3E}">
        <p14:creationId xmlns:p14="http://schemas.microsoft.com/office/powerpoint/2010/main" val="58210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2000" fill="hold"/>
                                        <p:tgtEl>
                                          <p:spTgt spid="3"/>
                                        </p:tgtEl>
                                        <p:attrNameLst>
                                          <p:attrName>fillcolor</p:attrName>
                                        </p:attrNameLst>
                                      </p:cBhvr>
                                      <p:to>
                                        <a:schemeClr val="accent2"/>
                                      </p:to>
                                    </p:animClr>
                                    <p:set>
                                      <p:cBhvr>
                                        <p:cTn id="12" dur="2000" fill="hold"/>
                                        <p:tgtEl>
                                          <p:spTgt spid="3"/>
                                        </p:tgtEl>
                                        <p:attrNameLst>
                                          <p:attrName>fill.type</p:attrName>
                                        </p:attrNameLst>
                                      </p:cBhvr>
                                      <p:to>
                                        <p:strVal val="solid"/>
                                      </p:to>
                                    </p:set>
                                    <p:set>
                                      <p:cBhvr>
                                        <p:cTn id="13" dur="2000" fill="hold"/>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3205" y="2389632"/>
            <a:ext cx="8946541" cy="1932431"/>
          </a:xfrm>
        </p:spPr>
        <p:txBody>
          <a:bodyPr>
            <a:noAutofit/>
          </a:bodyPr>
          <a:lstStyle/>
          <a:p>
            <a:pPr algn="just"/>
            <a:r>
              <a:rPr lang="fa-IR" sz="2400" cap="all" dirty="0">
                <a:solidFill>
                  <a:schemeClr val="tx2"/>
                </a:solidFill>
                <a:cs typeface="B Nazanin" panose="00000400000000000000" pitchFamily="2" charset="-78"/>
              </a:rPr>
              <a:t>پس از شناخت معیار ها یا عوامل فوق در تعیین اولویت مساله، مسایل مورد نظر را بطور ساختاری در جدولی قرار داده و به هر یک از معیار های فوق برای هر مساله امتیازی بین 0تا4 میدهیم.</a:t>
            </a:r>
          </a:p>
          <a:p>
            <a:pPr algn="just"/>
            <a:r>
              <a:rPr lang="fa-IR" sz="2400" cap="all" dirty="0">
                <a:solidFill>
                  <a:schemeClr val="tx2"/>
                </a:solidFill>
                <a:cs typeface="B Nazanin" panose="00000400000000000000" pitchFamily="2" charset="-78"/>
              </a:rPr>
              <a:t>بدون اهمیت یا غیر قابل قبول، 1) اهمیت کم، 2) اهمیت متوسط،3) اهمیت زیاد،4) اهمیت خیلی زیاد</a:t>
            </a:r>
          </a:p>
          <a:p>
            <a:pPr algn="just"/>
            <a:r>
              <a:rPr lang="fa-IR" sz="2400" cap="all" dirty="0">
                <a:solidFill>
                  <a:schemeClr val="tx2"/>
                </a:solidFill>
                <a:cs typeface="B Nazanin" panose="00000400000000000000" pitchFamily="2" charset="-78"/>
              </a:rPr>
              <a:t>سپس امتیاز های هر مساله را با یکدیگر جکع نموده و مسایل را بر حسب مدیریت ردیف میکنیم.</a:t>
            </a:r>
          </a:p>
        </p:txBody>
      </p:sp>
    </p:spTree>
    <p:extLst>
      <p:ext uri="{BB962C8B-B14F-4D97-AF65-F5344CB8AC3E}">
        <p14:creationId xmlns:p14="http://schemas.microsoft.com/office/powerpoint/2010/main" val="352099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1023" y="2731625"/>
            <a:ext cx="8946541" cy="1896318"/>
          </a:xfrm>
        </p:spPr>
        <p:txBody>
          <a:bodyPr>
            <a:normAutofit/>
          </a:bodyPr>
          <a:lstStyle/>
          <a:p>
            <a:pPr marL="0" indent="0" algn="ctr">
              <a:buNone/>
            </a:pPr>
            <a:r>
              <a:rPr lang="fa-IR" sz="5400" dirty="0" smtClean="0">
                <a:solidFill>
                  <a:schemeClr val="accent1">
                    <a:lumMod val="60000"/>
                    <a:lumOff val="40000"/>
                  </a:schemeClr>
                </a:solidFill>
                <a:cs typeface="2  Mitra_4 (MRT)" panose="00000700000000000000" pitchFamily="2" charset="-78"/>
              </a:rPr>
              <a:t> </a:t>
            </a:r>
            <a:r>
              <a:rPr lang="fa-IR" sz="5400" dirty="0" smtClean="0">
                <a:solidFill>
                  <a:schemeClr val="accent1">
                    <a:lumMod val="60000"/>
                    <a:lumOff val="40000"/>
                  </a:schemeClr>
                </a:solidFill>
                <a:cs typeface="B Nazanin" panose="00000400000000000000" pitchFamily="2" charset="-78"/>
              </a:rPr>
              <a:t>با </a:t>
            </a:r>
            <a:r>
              <a:rPr lang="fa-IR" sz="5400" dirty="0">
                <a:solidFill>
                  <a:schemeClr val="accent1">
                    <a:lumMod val="60000"/>
                    <a:lumOff val="40000"/>
                  </a:schemeClr>
                </a:solidFill>
                <a:cs typeface="B Nazanin" panose="00000400000000000000" pitchFamily="2" charset="-78"/>
              </a:rPr>
              <a:t>تشکر از توجه </a:t>
            </a:r>
            <a:r>
              <a:rPr lang="fa-IR" sz="5400" dirty="0" smtClean="0">
                <a:solidFill>
                  <a:schemeClr val="accent1">
                    <a:lumMod val="60000"/>
                    <a:lumOff val="40000"/>
                  </a:schemeClr>
                </a:solidFill>
                <a:cs typeface="B Nazanin" panose="00000400000000000000" pitchFamily="2" charset="-78"/>
              </a:rPr>
              <a:t>شما. . .</a:t>
            </a:r>
            <a:endParaRPr lang="fa-IR" sz="5400" dirty="0">
              <a:solidFill>
                <a:schemeClr val="accent1">
                  <a:lumMod val="60000"/>
                  <a:lumOff val="40000"/>
                </a:schemeClr>
              </a:solidFill>
              <a:cs typeface="B Nazanin" panose="00000400000000000000" pitchFamily="2" charset="-78"/>
            </a:endParaRPr>
          </a:p>
        </p:txBody>
      </p:sp>
    </p:spTree>
    <p:extLst>
      <p:ext uri="{BB962C8B-B14F-4D97-AF65-F5344CB8AC3E}">
        <p14:creationId xmlns:p14="http://schemas.microsoft.com/office/powerpoint/2010/main" val="200430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42</TotalTime>
  <Words>459</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2  Mitra_4 (MRT)</vt:lpstr>
      <vt:lpstr>Arial</vt:lpstr>
      <vt:lpstr>B Nazanin</vt:lpstr>
      <vt:lpstr>Century Gothic</vt:lpstr>
      <vt:lpstr>Times New Roman</vt:lpstr>
      <vt:lpstr>Wingdings 3</vt:lpstr>
      <vt:lpstr>Ion</vt:lpstr>
      <vt:lpstr>بسم الله الرحمن الرحیم</vt:lpstr>
      <vt:lpstr>اولویت بندی مسائل</vt:lpstr>
      <vt:lpstr>اهداف آموزشی: </vt:lpstr>
      <vt:lpstr>برای تعیین اولویت مسایل میتوان به دو روش غیر ساختاری و ساختاری عمل کرد.</vt:lpstr>
      <vt:lpstr>مهمترین معیار ها عبارتند از: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Farzad Adeli</dc:creator>
  <cp:lastModifiedBy>Negin</cp:lastModifiedBy>
  <cp:revision>9</cp:revision>
  <dcterms:created xsi:type="dcterms:W3CDTF">2016-02-22T20:03:03Z</dcterms:created>
  <dcterms:modified xsi:type="dcterms:W3CDTF">2018-05-27T15:59:14Z</dcterms:modified>
</cp:coreProperties>
</file>